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68DD779B-DEF3-4AC5-AE7C-8B541CA250AD}">
          <p14:sldIdLst>
            <p14:sldId id="256"/>
            <p14:sldId id="257"/>
            <p14:sldId id="258"/>
            <p14:sldId id="259"/>
            <p14:sldId id="260"/>
            <p14:sldId id="261"/>
            <p14:sldId id="262"/>
            <p14:sldId id="263"/>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EE881-E51D-4B60-ADA0-AFA58FD9DAD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1AB0E551-2ECA-4F7E-9BD1-126AFEE349F6}">
      <dgm:prSet phldrT="[Текст]"/>
      <dgm:spPr/>
      <dgm:t>
        <a:bodyPr/>
        <a:lstStyle/>
        <a:p>
          <a:r>
            <a:rPr lang="ru-RU" dirty="0" smtClean="0"/>
            <a:t>Пример</a:t>
          </a:r>
        </a:p>
        <a:p>
          <a:r>
            <a:rPr lang="ru-RU" dirty="0" smtClean="0"/>
            <a:t>задания</a:t>
          </a:r>
          <a:endParaRPr lang="ru-RU" dirty="0"/>
        </a:p>
      </dgm:t>
    </dgm:pt>
    <dgm:pt modelId="{8B0E5F06-EEB9-4B9F-A834-DDE2792E3F0E}" type="parTrans" cxnId="{C2FA9E59-9542-42BB-A8EB-083A38CFB866}">
      <dgm:prSet/>
      <dgm:spPr/>
      <dgm:t>
        <a:bodyPr/>
        <a:lstStyle/>
        <a:p>
          <a:endParaRPr lang="ru-RU"/>
        </a:p>
      </dgm:t>
    </dgm:pt>
    <dgm:pt modelId="{A36E14B0-D8A7-4CA7-9ABD-9A6CA3357A41}" type="sibTrans" cxnId="{C2FA9E59-9542-42BB-A8EB-083A38CFB866}">
      <dgm:prSet/>
      <dgm:spPr/>
      <dgm:t>
        <a:bodyPr/>
        <a:lstStyle/>
        <a:p>
          <a:endParaRPr lang="ru-RU"/>
        </a:p>
      </dgm:t>
    </dgm:pt>
    <dgm:pt modelId="{ED94E271-29F7-4BCC-846A-A82BF7084DAD}">
      <dgm:prSet phldrT="[Текст]"/>
      <dgm:spPr/>
      <dgm:t>
        <a:bodyPr/>
        <a:lstStyle/>
        <a:p>
          <a:r>
            <a:rPr lang="ru-RU" dirty="0" smtClean="0"/>
            <a:t>В этом тексте пронумерованы все запятые. Определите признак постановки каждой запятой, заполнив таблицу.</a:t>
          </a:r>
          <a:endParaRPr lang="ru-RU" dirty="0"/>
        </a:p>
      </dgm:t>
    </dgm:pt>
    <dgm:pt modelId="{DAD57417-4898-4C2A-9B9F-188B423A888C}" type="parTrans" cxnId="{B213F668-881F-4384-8546-6DBD60356A8F}">
      <dgm:prSet/>
      <dgm:spPr/>
      <dgm:t>
        <a:bodyPr/>
        <a:lstStyle/>
        <a:p>
          <a:endParaRPr lang="ru-RU"/>
        </a:p>
      </dgm:t>
    </dgm:pt>
    <dgm:pt modelId="{15AD03B6-F36D-4750-8D7F-23295FC3CBCD}" type="sibTrans" cxnId="{B213F668-881F-4384-8546-6DBD60356A8F}">
      <dgm:prSet/>
      <dgm:spPr/>
      <dgm:t>
        <a:bodyPr/>
        <a:lstStyle/>
        <a:p>
          <a:endParaRPr lang="ru-RU"/>
        </a:p>
      </dgm:t>
    </dgm:pt>
    <dgm:pt modelId="{D66066F8-5238-4D4B-9629-A193F2D4FDE4}" type="pres">
      <dgm:prSet presAssocID="{2EBEE881-E51D-4B60-ADA0-AFA58FD9DAD2}" presName="linearFlow" presStyleCnt="0">
        <dgm:presLayoutVars>
          <dgm:dir/>
          <dgm:animLvl val="lvl"/>
          <dgm:resizeHandles val="exact"/>
        </dgm:presLayoutVars>
      </dgm:prSet>
      <dgm:spPr/>
    </dgm:pt>
    <dgm:pt modelId="{A76D5BBE-3E27-4332-A255-9683334B6EF7}" type="pres">
      <dgm:prSet presAssocID="{1AB0E551-2ECA-4F7E-9BD1-126AFEE349F6}" presName="composite" presStyleCnt="0"/>
      <dgm:spPr/>
    </dgm:pt>
    <dgm:pt modelId="{7EF18B84-882F-42F2-BD80-231F6805825C}" type="pres">
      <dgm:prSet presAssocID="{1AB0E551-2ECA-4F7E-9BD1-126AFEE349F6}" presName="parentText" presStyleLbl="alignNode1" presStyleIdx="0" presStyleCnt="1" custLinFactNeighborX="0" custLinFactNeighborY="5032">
        <dgm:presLayoutVars>
          <dgm:chMax val="1"/>
          <dgm:bulletEnabled val="1"/>
        </dgm:presLayoutVars>
      </dgm:prSet>
      <dgm:spPr/>
      <dgm:t>
        <a:bodyPr/>
        <a:lstStyle/>
        <a:p>
          <a:endParaRPr lang="ru-RU"/>
        </a:p>
      </dgm:t>
    </dgm:pt>
    <dgm:pt modelId="{ED0934A5-5BF2-44ED-BA28-D89361AC482A}" type="pres">
      <dgm:prSet presAssocID="{1AB0E551-2ECA-4F7E-9BD1-126AFEE349F6}" presName="descendantText" presStyleLbl="alignAcc1" presStyleIdx="0" presStyleCnt="1">
        <dgm:presLayoutVars>
          <dgm:bulletEnabled val="1"/>
        </dgm:presLayoutVars>
      </dgm:prSet>
      <dgm:spPr/>
      <dgm:t>
        <a:bodyPr/>
        <a:lstStyle/>
        <a:p>
          <a:endParaRPr lang="ru-RU"/>
        </a:p>
      </dgm:t>
    </dgm:pt>
  </dgm:ptLst>
  <dgm:cxnLst>
    <dgm:cxn modelId="{E0DC0F5A-1A96-4A11-9079-ABA5B22280A3}" type="presOf" srcId="{2EBEE881-E51D-4B60-ADA0-AFA58FD9DAD2}" destId="{D66066F8-5238-4D4B-9629-A193F2D4FDE4}" srcOrd="0" destOrd="0" presId="urn:microsoft.com/office/officeart/2005/8/layout/chevron2"/>
    <dgm:cxn modelId="{B213F668-881F-4384-8546-6DBD60356A8F}" srcId="{1AB0E551-2ECA-4F7E-9BD1-126AFEE349F6}" destId="{ED94E271-29F7-4BCC-846A-A82BF7084DAD}" srcOrd="0" destOrd="0" parTransId="{DAD57417-4898-4C2A-9B9F-188B423A888C}" sibTransId="{15AD03B6-F36D-4750-8D7F-23295FC3CBCD}"/>
    <dgm:cxn modelId="{88B51076-09F4-4F04-A07F-492FAA7600D8}" type="presOf" srcId="{1AB0E551-2ECA-4F7E-9BD1-126AFEE349F6}" destId="{7EF18B84-882F-42F2-BD80-231F6805825C}" srcOrd="0" destOrd="0" presId="urn:microsoft.com/office/officeart/2005/8/layout/chevron2"/>
    <dgm:cxn modelId="{C7DF108E-E435-49ED-BA16-ACF6DF1673DE}" type="presOf" srcId="{ED94E271-29F7-4BCC-846A-A82BF7084DAD}" destId="{ED0934A5-5BF2-44ED-BA28-D89361AC482A}" srcOrd="0" destOrd="0" presId="urn:microsoft.com/office/officeart/2005/8/layout/chevron2"/>
    <dgm:cxn modelId="{C2FA9E59-9542-42BB-A8EB-083A38CFB866}" srcId="{2EBEE881-E51D-4B60-ADA0-AFA58FD9DAD2}" destId="{1AB0E551-2ECA-4F7E-9BD1-126AFEE349F6}" srcOrd="0" destOrd="0" parTransId="{8B0E5F06-EEB9-4B9F-A834-DDE2792E3F0E}" sibTransId="{A36E14B0-D8A7-4CA7-9ABD-9A6CA3357A41}"/>
    <dgm:cxn modelId="{EEBC588E-12C7-4C75-AE74-3CFE5B19F013}" type="presParOf" srcId="{D66066F8-5238-4D4B-9629-A193F2D4FDE4}" destId="{A76D5BBE-3E27-4332-A255-9683334B6EF7}" srcOrd="0" destOrd="0" presId="urn:microsoft.com/office/officeart/2005/8/layout/chevron2"/>
    <dgm:cxn modelId="{B7481AAF-5433-4E47-8C67-5129EEC4C487}" type="presParOf" srcId="{A76D5BBE-3E27-4332-A255-9683334B6EF7}" destId="{7EF18B84-882F-42F2-BD80-231F6805825C}" srcOrd="0" destOrd="0" presId="urn:microsoft.com/office/officeart/2005/8/layout/chevron2"/>
    <dgm:cxn modelId="{0BE5E1FF-6666-4DB6-9DB7-974F9BBE4DC7}" type="presParOf" srcId="{A76D5BBE-3E27-4332-A255-9683334B6EF7}" destId="{ED0934A5-5BF2-44ED-BA28-D89361AC48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BEE881-E51D-4B60-ADA0-AFA58FD9DAD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1AB0E551-2ECA-4F7E-9BD1-126AFEE349F6}">
      <dgm:prSet phldrT="[Текст]"/>
      <dgm:spPr/>
      <dgm:t>
        <a:bodyPr/>
        <a:lstStyle/>
        <a:p>
          <a:r>
            <a:rPr lang="ru-RU" dirty="0" smtClean="0"/>
            <a:t>Пример</a:t>
          </a:r>
        </a:p>
        <a:p>
          <a:r>
            <a:rPr lang="ru-RU" dirty="0" smtClean="0"/>
            <a:t>задания</a:t>
          </a:r>
          <a:endParaRPr lang="ru-RU" dirty="0"/>
        </a:p>
      </dgm:t>
    </dgm:pt>
    <dgm:pt modelId="{8B0E5F06-EEB9-4B9F-A834-DDE2792E3F0E}" type="parTrans" cxnId="{C2FA9E59-9542-42BB-A8EB-083A38CFB866}">
      <dgm:prSet/>
      <dgm:spPr/>
      <dgm:t>
        <a:bodyPr/>
        <a:lstStyle/>
        <a:p>
          <a:endParaRPr lang="ru-RU"/>
        </a:p>
      </dgm:t>
    </dgm:pt>
    <dgm:pt modelId="{A36E14B0-D8A7-4CA7-9ABD-9A6CA3357A41}" type="sibTrans" cxnId="{C2FA9E59-9542-42BB-A8EB-083A38CFB866}">
      <dgm:prSet/>
      <dgm:spPr/>
      <dgm:t>
        <a:bodyPr/>
        <a:lstStyle/>
        <a:p>
          <a:endParaRPr lang="ru-RU"/>
        </a:p>
      </dgm:t>
    </dgm:pt>
    <dgm:pt modelId="{ED94E271-29F7-4BCC-846A-A82BF7084DAD}">
      <dgm:prSet phldrT="[Текст]"/>
      <dgm:spPr/>
      <dgm:t>
        <a:bodyPr/>
        <a:lstStyle/>
        <a:p>
          <a:r>
            <a:rPr lang="ru-RU" dirty="0" smtClean="0"/>
            <a:t>Отметьте крестиком места, где точно не может быть запятой.</a:t>
          </a:r>
          <a:endParaRPr lang="ru-RU" dirty="0"/>
        </a:p>
      </dgm:t>
    </dgm:pt>
    <dgm:pt modelId="{DAD57417-4898-4C2A-9B9F-188B423A888C}" type="parTrans" cxnId="{B213F668-881F-4384-8546-6DBD60356A8F}">
      <dgm:prSet/>
      <dgm:spPr/>
      <dgm:t>
        <a:bodyPr/>
        <a:lstStyle/>
        <a:p>
          <a:endParaRPr lang="ru-RU"/>
        </a:p>
      </dgm:t>
    </dgm:pt>
    <dgm:pt modelId="{15AD03B6-F36D-4750-8D7F-23295FC3CBCD}" type="sibTrans" cxnId="{B213F668-881F-4384-8546-6DBD60356A8F}">
      <dgm:prSet/>
      <dgm:spPr/>
      <dgm:t>
        <a:bodyPr/>
        <a:lstStyle/>
        <a:p>
          <a:endParaRPr lang="ru-RU"/>
        </a:p>
      </dgm:t>
    </dgm:pt>
    <dgm:pt modelId="{D66066F8-5238-4D4B-9629-A193F2D4FDE4}" type="pres">
      <dgm:prSet presAssocID="{2EBEE881-E51D-4B60-ADA0-AFA58FD9DAD2}" presName="linearFlow" presStyleCnt="0">
        <dgm:presLayoutVars>
          <dgm:dir/>
          <dgm:animLvl val="lvl"/>
          <dgm:resizeHandles val="exact"/>
        </dgm:presLayoutVars>
      </dgm:prSet>
      <dgm:spPr/>
    </dgm:pt>
    <dgm:pt modelId="{A76D5BBE-3E27-4332-A255-9683334B6EF7}" type="pres">
      <dgm:prSet presAssocID="{1AB0E551-2ECA-4F7E-9BD1-126AFEE349F6}" presName="composite" presStyleCnt="0"/>
      <dgm:spPr/>
    </dgm:pt>
    <dgm:pt modelId="{7EF18B84-882F-42F2-BD80-231F6805825C}" type="pres">
      <dgm:prSet presAssocID="{1AB0E551-2ECA-4F7E-9BD1-126AFEE349F6}" presName="parentText" presStyleLbl="alignNode1" presStyleIdx="0" presStyleCnt="1" custLinFactNeighborX="0" custLinFactNeighborY="5032">
        <dgm:presLayoutVars>
          <dgm:chMax val="1"/>
          <dgm:bulletEnabled val="1"/>
        </dgm:presLayoutVars>
      </dgm:prSet>
      <dgm:spPr/>
      <dgm:t>
        <a:bodyPr/>
        <a:lstStyle/>
        <a:p>
          <a:endParaRPr lang="ru-RU"/>
        </a:p>
      </dgm:t>
    </dgm:pt>
    <dgm:pt modelId="{ED0934A5-5BF2-44ED-BA28-D89361AC482A}" type="pres">
      <dgm:prSet presAssocID="{1AB0E551-2ECA-4F7E-9BD1-126AFEE349F6}" presName="descendantText" presStyleLbl="alignAcc1" presStyleIdx="0" presStyleCnt="1">
        <dgm:presLayoutVars>
          <dgm:bulletEnabled val="1"/>
        </dgm:presLayoutVars>
      </dgm:prSet>
      <dgm:spPr/>
      <dgm:t>
        <a:bodyPr/>
        <a:lstStyle/>
        <a:p>
          <a:endParaRPr lang="ru-RU"/>
        </a:p>
      </dgm:t>
    </dgm:pt>
  </dgm:ptLst>
  <dgm:cxnLst>
    <dgm:cxn modelId="{6F58B4D3-BB2A-4BB9-B5C1-49551832CBCE}" type="presOf" srcId="{1AB0E551-2ECA-4F7E-9BD1-126AFEE349F6}" destId="{7EF18B84-882F-42F2-BD80-231F6805825C}" srcOrd="0" destOrd="0" presId="urn:microsoft.com/office/officeart/2005/8/layout/chevron2"/>
    <dgm:cxn modelId="{C2FA9E59-9542-42BB-A8EB-083A38CFB866}" srcId="{2EBEE881-E51D-4B60-ADA0-AFA58FD9DAD2}" destId="{1AB0E551-2ECA-4F7E-9BD1-126AFEE349F6}" srcOrd="0" destOrd="0" parTransId="{8B0E5F06-EEB9-4B9F-A834-DDE2792E3F0E}" sibTransId="{A36E14B0-D8A7-4CA7-9ABD-9A6CA3357A41}"/>
    <dgm:cxn modelId="{4C24C63E-7350-49EE-B942-47B020AA4D7E}" type="presOf" srcId="{2EBEE881-E51D-4B60-ADA0-AFA58FD9DAD2}" destId="{D66066F8-5238-4D4B-9629-A193F2D4FDE4}" srcOrd="0" destOrd="0" presId="urn:microsoft.com/office/officeart/2005/8/layout/chevron2"/>
    <dgm:cxn modelId="{B213F668-881F-4384-8546-6DBD60356A8F}" srcId="{1AB0E551-2ECA-4F7E-9BD1-126AFEE349F6}" destId="{ED94E271-29F7-4BCC-846A-A82BF7084DAD}" srcOrd="0" destOrd="0" parTransId="{DAD57417-4898-4C2A-9B9F-188B423A888C}" sibTransId="{15AD03B6-F36D-4750-8D7F-23295FC3CBCD}"/>
    <dgm:cxn modelId="{E940D558-BFE6-4727-83C7-11DA85BF06D0}" type="presOf" srcId="{ED94E271-29F7-4BCC-846A-A82BF7084DAD}" destId="{ED0934A5-5BF2-44ED-BA28-D89361AC482A}" srcOrd="0" destOrd="0" presId="urn:microsoft.com/office/officeart/2005/8/layout/chevron2"/>
    <dgm:cxn modelId="{0AA89C86-A671-451E-BEE9-CE27DBA89215}" type="presParOf" srcId="{D66066F8-5238-4D4B-9629-A193F2D4FDE4}" destId="{A76D5BBE-3E27-4332-A255-9683334B6EF7}" srcOrd="0" destOrd="0" presId="urn:microsoft.com/office/officeart/2005/8/layout/chevron2"/>
    <dgm:cxn modelId="{7080C2C1-E1FC-4600-98B5-F79363D61346}" type="presParOf" srcId="{A76D5BBE-3E27-4332-A255-9683334B6EF7}" destId="{7EF18B84-882F-42F2-BD80-231F6805825C}" srcOrd="0" destOrd="0" presId="urn:microsoft.com/office/officeart/2005/8/layout/chevron2"/>
    <dgm:cxn modelId="{5F053418-A3A1-4FFE-BA75-55C445AB7904}" type="presParOf" srcId="{A76D5BBE-3E27-4332-A255-9683334B6EF7}" destId="{ED0934A5-5BF2-44ED-BA28-D89361AC48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18B84-882F-42F2-BD80-231F6805825C}">
      <dsp:nvSpPr>
        <dsp:cNvPr id="0" name=""/>
        <dsp:cNvSpPr/>
      </dsp:nvSpPr>
      <dsp:spPr>
        <a:xfrm rot="5400000">
          <a:off x="-237626" y="237626"/>
          <a:ext cx="1584175" cy="1108923"/>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Пример</a:t>
          </a:r>
        </a:p>
        <a:p>
          <a:pPr lvl="0" algn="ctr" defTabSz="622300">
            <a:lnSpc>
              <a:spcPct val="90000"/>
            </a:lnSpc>
            <a:spcBef>
              <a:spcPct val="0"/>
            </a:spcBef>
            <a:spcAft>
              <a:spcPct val="35000"/>
            </a:spcAft>
          </a:pPr>
          <a:r>
            <a:rPr lang="ru-RU" sz="1400" kern="1200" dirty="0" smtClean="0"/>
            <a:t>задания</a:t>
          </a:r>
          <a:endParaRPr lang="ru-RU" sz="1400" kern="1200" dirty="0"/>
        </a:p>
      </dsp:txBody>
      <dsp:txXfrm rot="-5400000">
        <a:off x="1" y="554462"/>
        <a:ext cx="1108923" cy="475252"/>
      </dsp:txXfrm>
    </dsp:sp>
    <dsp:sp modelId="{ED0934A5-5BF2-44ED-BA28-D89361AC482A}">
      <dsp:nvSpPr>
        <dsp:cNvPr id="0" name=""/>
        <dsp:cNvSpPr/>
      </dsp:nvSpPr>
      <dsp:spPr>
        <a:xfrm rot="5400000">
          <a:off x="3964040" y="-2855117"/>
          <a:ext cx="1029714" cy="6739948"/>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ru-RU" sz="2200" kern="1200" dirty="0" smtClean="0"/>
            <a:t>В этом тексте пронумерованы все запятые. Определите признак постановки каждой запятой, заполнив таблицу.</a:t>
          </a:r>
          <a:endParaRPr lang="ru-RU" sz="2200" kern="1200" dirty="0"/>
        </a:p>
      </dsp:txBody>
      <dsp:txXfrm rot="-5400000">
        <a:off x="1108923" y="50266"/>
        <a:ext cx="6689682" cy="929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18B84-882F-42F2-BD80-231F6805825C}">
      <dsp:nvSpPr>
        <dsp:cNvPr id="0" name=""/>
        <dsp:cNvSpPr/>
      </dsp:nvSpPr>
      <dsp:spPr>
        <a:xfrm rot="5400000">
          <a:off x="-227859" y="227859"/>
          <a:ext cx="1519064" cy="1063344"/>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t>Пример</a:t>
          </a:r>
        </a:p>
        <a:p>
          <a:pPr lvl="0" algn="ctr" defTabSz="577850">
            <a:lnSpc>
              <a:spcPct val="90000"/>
            </a:lnSpc>
            <a:spcBef>
              <a:spcPct val="0"/>
            </a:spcBef>
            <a:spcAft>
              <a:spcPct val="35000"/>
            </a:spcAft>
          </a:pPr>
          <a:r>
            <a:rPr lang="ru-RU" sz="1300" kern="1200" dirty="0" smtClean="0"/>
            <a:t>задания</a:t>
          </a:r>
          <a:endParaRPr lang="ru-RU" sz="1300" kern="1200" dirty="0"/>
        </a:p>
      </dsp:txBody>
      <dsp:txXfrm rot="-5400000">
        <a:off x="1" y="531671"/>
        <a:ext cx="1063344" cy="455720"/>
      </dsp:txXfrm>
    </dsp:sp>
    <dsp:sp modelId="{ED0934A5-5BF2-44ED-BA28-D89361AC482A}">
      <dsp:nvSpPr>
        <dsp:cNvPr id="0" name=""/>
        <dsp:cNvSpPr/>
      </dsp:nvSpPr>
      <dsp:spPr>
        <a:xfrm rot="5400000">
          <a:off x="4031208" y="-2967863"/>
          <a:ext cx="987391" cy="6923119"/>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ru-RU" sz="3200" kern="1200" dirty="0" smtClean="0"/>
            <a:t>Отметьте крестиком места, где точно не может быть запятой.</a:t>
          </a:r>
          <a:endParaRPr lang="ru-RU" sz="3200" kern="1200" dirty="0"/>
        </a:p>
      </dsp:txBody>
      <dsp:txXfrm rot="-5400000">
        <a:off x="1063344" y="48201"/>
        <a:ext cx="6874919" cy="8909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E8E06AF-BC92-44A9-B115-BF328C75753A}" type="datetimeFigureOut">
              <a:rPr lang="ru-RU" smtClean="0"/>
              <a:t>20.08.2017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9B99F3-4FCD-48E6-838F-FE8023850B6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8E06AF-BC92-44A9-B115-BF328C75753A}" type="datetimeFigureOut">
              <a:rPr lang="ru-RU" smtClean="0"/>
              <a:t>20.08.2017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9B99F3-4FCD-48E6-838F-FE8023850B6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8E06AF-BC92-44A9-B115-BF328C75753A}" type="datetimeFigureOut">
              <a:rPr lang="ru-RU" smtClean="0"/>
              <a:t>20.08.2017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9B99F3-4FCD-48E6-838F-FE8023850B6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8E06AF-BC92-44A9-B115-BF328C75753A}" type="datetimeFigureOut">
              <a:rPr lang="ru-RU" smtClean="0"/>
              <a:t>20.08.2017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9B99F3-4FCD-48E6-838F-FE8023850B6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E8E06AF-BC92-44A9-B115-BF328C75753A}" type="datetimeFigureOut">
              <a:rPr lang="ru-RU" smtClean="0"/>
              <a:t>20.08.2017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A9B99F3-4FCD-48E6-838F-FE8023850B6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4E8E06AF-BC92-44A9-B115-BF328C75753A}" type="datetimeFigureOut">
              <a:rPr lang="ru-RU" smtClean="0"/>
              <a:t>20.08.2017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9B99F3-4FCD-48E6-838F-FE8023850B6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4E8E06AF-BC92-44A9-B115-BF328C75753A}" type="datetimeFigureOut">
              <a:rPr lang="ru-RU" smtClean="0"/>
              <a:t>20.08.2017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A9B99F3-4FCD-48E6-838F-FE8023850B6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E8E06AF-BC92-44A9-B115-BF328C75753A}" type="datetimeFigureOut">
              <a:rPr lang="ru-RU" smtClean="0"/>
              <a:t>20.08.2017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A9B99F3-4FCD-48E6-838F-FE8023850B6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E06AF-BC92-44A9-B115-BF328C75753A}" type="datetimeFigureOut">
              <a:rPr lang="ru-RU" smtClean="0"/>
              <a:t>20.08.2017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A9B99F3-4FCD-48E6-838F-FE8023850B6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8E06AF-BC92-44A9-B115-BF328C75753A}" type="datetimeFigureOut">
              <a:rPr lang="ru-RU" smtClean="0"/>
              <a:t>20.08.2017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9B99F3-4FCD-48E6-838F-FE8023850B6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8E06AF-BC92-44A9-B115-BF328C75753A}" type="datetimeFigureOut">
              <a:rPr lang="ru-RU" smtClean="0"/>
              <a:t>20.08.2017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A9B99F3-4FCD-48E6-838F-FE8023850B6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E8E06AF-BC92-44A9-B115-BF328C75753A}" type="datetimeFigureOut">
              <a:rPr lang="ru-RU" smtClean="0"/>
              <a:t>20.08.2017</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A9B99F3-4FCD-48E6-838F-FE8023850B6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780928"/>
            <a:ext cx="7543800" cy="1524000"/>
          </a:xfrm>
        </p:spPr>
        <p:txBody>
          <a:bodyPr/>
          <a:lstStyle/>
          <a:p>
            <a:r>
              <a:rPr lang="ru-RU" dirty="0" smtClean="0">
                <a:solidFill>
                  <a:schemeClr val="bg1"/>
                </a:solidFill>
              </a:rPr>
              <a:t>Найти </a:t>
            </a:r>
            <a:r>
              <a:rPr lang="ru-RU" dirty="0" smtClean="0"/>
              <a:t> </a:t>
            </a:r>
            <a:br>
              <a:rPr lang="ru-RU" dirty="0" smtClean="0"/>
            </a:br>
            <a:r>
              <a:rPr lang="ru-RU" dirty="0" smtClean="0"/>
              <a:t>и уничтожить:</a:t>
            </a:r>
            <a:endParaRPr lang="ru-RU" dirty="0"/>
          </a:p>
        </p:txBody>
      </p:sp>
      <p:sp>
        <p:nvSpPr>
          <p:cNvPr id="3" name="Подзаголовок 2"/>
          <p:cNvSpPr>
            <a:spLocks noGrp="1"/>
          </p:cNvSpPr>
          <p:nvPr>
            <p:ph type="subTitle" idx="1"/>
          </p:nvPr>
        </p:nvSpPr>
        <p:spPr>
          <a:xfrm>
            <a:off x="1475656" y="260648"/>
            <a:ext cx="6858000" cy="990600"/>
          </a:xfrm>
        </p:spPr>
        <p:txBody>
          <a:bodyPr>
            <a:normAutofit/>
          </a:bodyPr>
          <a:lstStyle/>
          <a:p>
            <a:pPr algn="r"/>
            <a:r>
              <a:rPr lang="ru-RU" sz="1600" b="1" dirty="0" smtClean="0">
                <a:solidFill>
                  <a:schemeClr val="bg1"/>
                </a:solidFill>
              </a:rPr>
              <a:t>К.ф.н. Елена Дудина</a:t>
            </a:r>
          </a:p>
          <a:p>
            <a:pPr algn="r"/>
            <a:r>
              <a:rPr lang="ru-RU" sz="1600" b="1" dirty="0">
                <a:solidFill>
                  <a:schemeClr val="bg1"/>
                </a:solidFill>
              </a:rPr>
              <a:t>с</a:t>
            </a:r>
            <a:r>
              <a:rPr lang="ru-RU" sz="1600" b="1" dirty="0" smtClean="0">
                <a:solidFill>
                  <a:schemeClr val="bg1"/>
                </a:solidFill>
              </a:rPr>
              <a:t>пециально для сайта </a:t>
            </a:r>
          </a:p>
          <a:p>
            <a:pPr algn="r"/>
            <a:r>
              <a:rPr lang="ru-RU" sz="1600" b="1" dirty="0" smtClean="0">
                <a:solidFill>
                  <a:schemeClr val="bg1"/>
                </a:solidFill>
              </a:rPr>
              <a:t>«Могу писать»</a:t>
            </a:r>
            <a:endParaRPr lang="ru-RU" sz="1600" b="1" dirty="0">
              <a:solidFill>
                <a:schemeClr val="bg1"/>
              </a:solidFill>
            </a:endParaRPr>
          </a:p>
        </p:txBody>
      </p:sp>
      <p:sp>
        <p:nvSpPr>
          <p:cNvPr id="4" name="Подзаголовок 2"/>
          <p:cNvSpPr txBox="1">
            <a:spLocks/>
          </p:cNvSpPr>
          <p:nvPr/>
        </p:nvSpPr>
        <p:spPr>
          <a:xfrm>
            <a:off x="914400" y="4876800"/>
            <a:ext cx="6858000" cy="990600"/>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ru-RU" sz="3200" b="1" smtClean="0"/>
              <a:t>как избавиться от лишних запятых</a:t>
            </a:r>
            <a:endParaRPr lang="ru-RU" sz="3200" b="1" dirty="0"/>
          </a:p>
        </p:txBody>
      </p:sp>
    </p:spTree>
    <p:extLst>
      <p:ext uri="{BB962C8B-B14F-4D97-AF65-F5344CB8AC3E}">
        <p14:creationId xmlns:p14="http://schemas.microsoft.com/office/powerpoint/2010/main" val="3379754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Чтобы избавиться от лишних запятых:</a:t>
            </a:r>
            <a:endParaRPr lang="ru-RU" dirty="0"/>
          </a:p>
        </p:txBody>
      </p:sp>
      <p:sp>
        <p:nvSpPr>
          <p:cNvPr id="3" name="Объект 2"/>
          <p:cNvSpPr>
            <a:spLocks noGrp="1"/>
          </p:cNvSpPr>
          <p:nvPr>
            <p:ph idx="1"/>
          </p:nvPr>
        </p:nvSpPr>
        <p:spPr/>
        <p:txBody>
          <a:bodyPr>
            <a:normAutofit/>
          </a:bodyPr>
          <a:lstStyle/>
          <a:p>
            <a:pPr marL="0" indent="0">
              <a:buNone/>
            </a:pPr>
            <a:endParaRPr lang="ru-RU" dirty="0" smtClean="0"/>
          </a:p>
          <a:p>
            <a:pPr marL="0" indent="0">
              <a:buNone/>
            </a:pPr>
            <a:r>
              <a:rPr lang="ru-RU" dirty="0" smtClean="0"/>
              <a:t>сужаем </a:t>
            </a:r>
            <a:r>
              <a:rPr lang="ru-RU" dirty="0"/>
              <a:t>поисковую область до 4х признаков постановки запятых; </a:t>
            </a:r>
            <a:endParaRPr lang="ru-RU" dirty="0" smtClean="0"/>
          </a:p>
          <a:p>
            <a:pPr marL="0" indent="0">
              <a:buNone/>
            </a:pPr>
            <a:r>
              <a:rPr lang="ru-RU" dirty="0" smtClean="0"/>
              <a:t>определяем </a:t>
            </a:r>
            <a:r>
              <a:rPr lang="ru-RU" dirty="0"/>
              <a:t>признак постановки каждой запятой; </a:t>
            </a:r>
            <a:endParaRPr lang="ru-RU" dirty="0" smtClean="0"/>
          </a:p>
          <a:p>
            <a:pPr marL="0" indent="0">
              <a:buNone/>
            </a:pPr>
            <a:r>
              <a:rPr lang="ru-RU" dirty="0" smtClean="0"/>
              <a:t>определяем </a:t>
            </a:r>
            <a:r>
              <a:rPr lang="ru-RU" dirty="0"/>
              <a:t>места в предложении, где запятые не ставятся; </a:t>
            </a:r>
            <a:endParaRPr lang="ru-RU" dirty="0" smtClean="0"/>
          </a:p>
          <a:p>
            <a:pPr marL="0" indent="0">
              <a:buNone/>
            </a:pPr>
            <a:r>
              <a:rPr lang="ru-RU" dirty="0" smtClean="0"/>
              <a:t>конкретизируем </a:t>
            </a:r>
            <a:r>
              <a:rPr lang="ru-RU" dirty="0"/>
              <a:t>и подробно разбираем каждое из 4х пунктуационных правил; </a:t>
            </a:r>
            <a:endParaRPr lang="ru-RU" dirty="0" smtClean="0"/>
          </a:p>
          <a:p>
            <a:pPr marL="0" indent="0">
              <a:buNone/>
            </a:pPr>
            <a:r>
              <a:rPr lang="ru-RU" dirty="0" smtClean="0"/>
              <a:t>тренируемся</a:t>
            </a:r>
            <a:r>
              <a:rPr lang="ru-RU" dirty="0"/>
              <a:t>, </a:t>
            </a:r>
            <a:r>
              <a:rPr lang="ru-RU" dirty="0" smtClean="0"/>
              <a:t>решая </a:t>
            </a:r>
            <a:r>
              <a:rPr lang="ru-RU" dirty="0"/>
              <a:t>множество заданий на пунктуацию.</a:t>
            </a:r>
          </a:p>
          <a:p>
            <a:endParaRPr lang="ru-RU" dirty="0"/>
          </a:p>
        </p:txBody>
      </p:sp>
    </p:spTree>
    <p:extLst>
      <p:ext uri="{BB962C8B-B14F-4D97-AF65-F5344CB8AC3E}">
        <p14:creationId xmlns:p14="http://schemas.microsoft.com/office/powerpoint/2010/main" val="1802340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780928"/>
            <a:ext cx="7543800" cy="1524000"/>
          </a:xfrm>
        </p:spPr>
        <p:txBody>
          <a:bodyPr/>
          <a:lstStyle/>
          <a:p>
            <a:r>
              <a:rPr lang="ru-RU" dirty="0" smtClean="0">
                <a:solidFill>
                  <a:schemeClr val="bg1"/>
                </a:solidFill>
              </a:rPr>
              <a:t>Найти </a:t>
            </a:r>
            <a:r>
              <a:rPr lang="ru-RU" dirty="0" smtClean="0"/>
              <a:t> </a:t>
            </a:r>
            <a:br>
              <a:rPr lang="ru-RU" dirty="0" smtClean="0"/>
            </a:br>
            <a:r>
              <a:rPr lang="ru-RU" dirty="0" smtClean="0"/>
              <a:t>и уничтожить:</a:t>
            </a:r>
            <a:endParaRPr lang="ru-RU" dirty="0"/>
          </a:p>
        </p:txBody>
      </p:sp>
      <p:sp>
        <p:nvSpPr>
          <p:cNvPr id="3" name="Подзаголовок 2"/>
          <p:cNvSpPr>
            <a:spLocks noGrp="1"/>
          </p:cNvSpPr>
          <p:nvPr>
            <p:ph type="subTitle" idx="1"/>
          </p:nvPr>
        </p:nvSpPr>
        <p:spPr>
          <a:xfrm>
            <a:off x="1475656" y="260648"/>
            <a:ext cx="6858000" cy="990600"/>
          </a:xfrm>
        </p:spPr>
        <p:txBody>
          <a:bodyPr>
            <a:normAutofit/>
          </a:bodyPr>
          <a:lstStyle/>
          <a:p>
            <a:pPr algn="r"/>
            <a:r>
              <a:rPr lang="ru-RU" sz="1600" b="1" dirty="0" smtClean="0">
                <a:solidFill>
                  <a:schemeClr val="bg1"/>
                </a:solidFill>
              </a:rPr>
              <a:t>Елена Дудина</a:t>
            </a:r>
          </a:p>
          <a:p>
            <a:pPr algn="r"/>
            <a:r>
              <a:rPr lang="ru-RU" sz="1600" b="1" dirty="0">
                <a:solidFill>
                  <a:schemeClr val="bg1"/>
                </a:solidFill>
              </a:rPr>
              <a:t>с</a:t>
            </a:r>
            <a:r>
              <a:rPr lang="ru-RU" sz="1600" b="1" dirty="0" smtClean="0">
                <a:solidFill>
                  <a:schemeClr val="bg1"/>
                </a:solidFill>
              </a:rPr>
              <a:t>пециально для сайта </a:t>
            </a:r>
          </a:p>
          <a:p>
            <a:pPr algn="r"/>
            <a:r>
              <a:rPr lang="ru-RU" sz="1600" b="1" dirty="0" smtClean="0">
                <a:solidFill>
                  <a:schemeClr val="bg1"/>
                </a:solidFill>
              </a:rPr>
              <a:t>«Могу писать»</a:t>
            </a:r>
            <a:endParaRPr lang="ru-RU" sz="1600" b="1" dirty="0">
              <a:solidFill>
                <a:schemeClr val="bg1"/>
              </a:solidFill>
            </a:endParaRPr>
          </a:p>
        </p:txBody>
      </p:sp>
      <p:sp>
        <p:nvSpPr>
          <p:cNvPr id="4" name="Подзаголовок 2"/>
          <p:cNvSpPr txBox="1">
            <a:spLocks/>
          </p:cNvSpPr>
          <p:nvPr/>
        </p:nvSpPr>
        <p:spPr>
          <a:xfrm>
            <a:off x="914400" y="4876800"/>
            <a:ext cx="6858000" cy="990600"/>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ru-RU" sz="3200" b="1" smtClean="0"/>
              <a:t>как избавиться от лишних запятых</a:t>
            </a:r>
            <a:endParaRPr lang="ru-RU" sz="3200" b="1" dirty="0"/>
          </a:p>
        </p:txBody>
      </p:sp>
    </p:spTree>
    <p:extLst>
      <p:ext uri="{BB962C8B-B14F-4D97-AF65-F5344CB8AC3E}">
        <p14:creationId xmlns:p14="http://schemas.microsoft.com/office/powerpoint/2010/main" val="3470142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работы : 1</a:t>
            </a:r>
            <a:endParaRPr lang="ru-RU" dirty="0"/>
          </a:p>
        </p:txBody>
      </p:sp>
      <p:sp>
        <p:nvSpPr>
          <p:cNvPr id="3" name="Объект 2"/>
          <p:cNvSpPr>
            <a:spLocks noGrp="1"/>
          </p:cNvSpPr>
          <p:nvPr>
            <p:ph idx="1"/>
          </p:nvPr>
        </p:nvSpPr>
        <p:spPr/>
        <p:txBody>
          <a:bodyPr>
            <a:normAutofit/>
          </a:bodyPr>
          <a:lstStyle/>
          <a:p>
            <a:pPr marL="0" indent="0">
              <a:buNone/>
            </a:pPr>
            <a:r>
              <a:rPr lang="ru-RU" sz="3600" dirty="0" smtClean="0">
                <a:solidFill>
                  <a:srgbClr val="C00000"/>
                </a:solidFill>
              </a:rPr>
              <a:t>1 этап: сужаем поисковую область</a:t>
            </a:r>
          </a:p>
          <a:p>
            <a:pPr marL="0" indent="0">
              <a:buNone/>
            </a:pPr>
            <a:r>
              <a:rPr lang="ru-RU" dirty="0"/>
              <a:t>4 случая постановки запятой (обратите внимание, важен и порядок запоминания этих случаев).</a:t>
            </a:r>
          </a:p>
          <a:p>
            <a:pPr lvl="0"/>
            <a:r>
              <a:rPr lang="ru-RU" b="1" dirty="0"/>
              <a:t>Граница</a:t>
            </a:r>
            <a:r>
              <a:rPr lang="ru-RU" dirty="0"/>
              <a:t> простых предложений в составе сложного. </a:t>
            </a:r>
            <a:endParaRPr lang="ru-RU" dirty="0" smtClean="0"/>
          </a:p>
          <a:p>
            <a:pPr lvl="0"/>
            <a:r>
              <a:rPr lang="ru-RU" b="1" dirty="0" smtClean="0"/>
              <a:t>Перечисление</a:t>
            </a:r>
            <a:r>
              <a:rPr lang="ru-RU" dirty="0" smtClean="0"/>
              <a:t> </a:t>
            </a:r>
            <a:r>
              <a:rPr lang="ru-RU" dirty="0"/>
              <a:t>(однородные члены). </a:t>
            </a:r>
            <a:endParaRPr lang="ru-RU" dirty="0" smtClean="0"/>
          </a:p>
          <a:p>
            <a:pPr lvl="0"/>
            <a:r>
              <a:rPr lang="ru-RU" b="1" dirty="0" smtClean="0"/>
              <a:t>Обособление</a:t>
            </a:r>
            <a:r>
              <a:rPr lang="ru-RU" dirty="0"/>
              <a:t>. </a:t>
            </a:r>
            <a:endParaRPr lang="ru-RU" dirty="0" smtClean="0"/>
          </a:p>
          <a:p>
            <a:pPr lvl="0"/>
            <a:r>
              <a:rPr lang="ru-RU" b="1" dirty="0" smtClean="0"/>
              <a:t>Вводные </a:t>
            </a:r>
            <a:r>
              <a:rPr lang="ru-RU" b="1" dirty="0"/>
              <a:t>и обращения</a:t>
            </a:r>
            <a:r>
              <a:rPr lang="ru-RU" dirty="0"/>
              <a:t>. </a:t>
            </a:r>
            <a:endParaRPr lang="ru-RU" dirty="0"/>
          </a:p>
        </p:txBody>
      </p:sp>
    </p:spTree>
    <p:extLst>
      <p:ext uri="{BB962C8B-B14F-4D97-AF65-F5344CB8AC3E}">
        <p14:creationId xmlns:p14="http://schemas.microsoft.com/office/powerpoint/2010/main" val="916082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работы: 2</a:t>
            </a:r>
            <a:endParaRPr lang="ru-RU" dirty="0"/>
          </a:p>
        </p:txBody>
      </p:sp>
      <p:sp>
        <p:nvSpPr>
          <p:cNvPr id="3" name="Объект 2"/>
          <p:cNvSpPr>
            <a:spLocks noGrp="1"/>
          </p:cNvSpPr>
          <p:nvPr>
            <p:ph idx="1"/>
          </p:nvPr>
        </p:nvSpPr>
        <p:spPr>
          <a:xfrm>
            <a:off x="611560" y="836712"/>
            <a:ext cx="5544616" cy="4320480"/>
          </a:xfrm>
        </p:spPr>
        <p:txBody>
          <a:bodyPr>
            <a:normAutofit/>
          </a:bodyPr>
          <a:lstStyle/>
          <a:p>
            <a:r>
              <a:rPr lang="ru-RU" sz="3200" dirty="0" smtClean="0">
                <a:solidFill>
                  <a:srgbClr val="C00000"/>
                </a:solidFill>
              </a:rPr>
              <a:t>2 этап: отличаем запятые друг от друга</a:t>
            </a:r>
            <a:endParaRPr lang="ru-RU" dirty="0" smtClean="0">
              <a:solidFill>
                <a:srgbClr val="C00000"/>
              </a:solidFill>
            </a:endParaRPr>
          </a:p>
          <a:p>
            <a:pPr marL="0" indent="0" algn="ctr">
              <a:buNone/>
            </a:pPr>
            <a:r>
              <a:rPr lang="ru-RU" b="1" dirty="0" smtClean="0"/>
              <a:t>«Узнай шпиона»</a:t>
            </a:r>
          </a:p>
          <a:p>
            <a:pPr marL="0" indent="0">
              <a:buNone/>
            </a:pPr>
            <a:r>
              <a:rPr lang="ru-RU" dirty="0"/>
              <a:t>Признаки наличия запятой в предложении </a:t>
            </a:r>
            <a:r>
              <a:rPr lang="ru-RU" dirty="0" smtClean="0"/>
              <a:t>похожи на признаки шпиона. Получается</a:t>
            </a:r>
            <a:r>
              <a:rPr lang="ru-RU" dirty="0"/>
              <a:t>, если мы не поставим запятую там, где она нужна – мы пропустили шпиона, дали ему уйти. А если поставили лишнюю запятую – то приняли за шпиона честного человека. </a:t>
            </a: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6749"/>
          <a:stretch/>
        </p:blipFill>
        <p:spPr>
          <a:xfrm>
            <a:off x="6228184" y="620688"/>
            <a:ext cx="2727532" cy="2924944"/>
          </a:xfrm>
          <a:prstGeom prst="rect">
            <a:avLst/>
          </a:prstGeom>
        </p:spPr>
      </p:pic>
    </p:spTree>
    <p:extLst>
      <p:ext uri="{BB962C8B-B14F-4D97-AF65-F5344CB8AC3E}">
        <p14:creationId xmlns:p14="http://schemas.microsoft.com/office/powerpoint/2010/main" val="3708698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работы: 2</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8096453"/>
              </p:ext>
            </p:extLst>
          </p:nvPr>
        </p:nvGraphicFramePr>
        <p:xfrm>
          <a:off x="539552" y="476672"/>
          <a:ext cx="7848872"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47308" y="1916832"/>
            <a:ext cx="7128792" cy="2308324"/>
          </a:xfrm>
          <a:prstGeom prst="rect">
            <a:avLst/>
          </a:prstGeom>
          <a:solidFill>
            <a:schemeClr val="bg1"/>
          </a:solidFill>
        </p:spPr>
        <p:txBody>
          <a:bodyPr wrap="square" rtlCol="0">
            <a:spAutoFit/>
          </a:bodyPr>
          <a:lstStyle/>
          <a:p>
            <a:r>
              <a:rPr lang="ru-RU" dirty="0" smtClean="0"/>
              <a:t>       Почему </a:t>
            </a:r>
            <a:r>
              <a:rPr lang="ru-RU" dirty="0"/>
              <a:t>собаки не ходят в музеи</a:t>
            </a:r>
          </a:p>
          <a:p>
            <a:endParaRPr lang="ru-RU" dirty="0" smtClean="0"/>
          </a:p>
          <a:p>
            <a:r>
              <a:rPr lang="ru-RU" dirty="0" smtClean="0"/>
              <a:t>        Это </a:t>
            </a:r>
            <a:r>
              <a:rPr lang="ru-RU" dirty="0"/>
              <a:t>на самом деле очень серьезный вопрос. Действительно, (1) почему бы им туда не ходить? Там есть пол, (2) по которому они могут передвигаться, (3) есть воздух, (4) которым они могут дышать, (5) у собак есть глаза и уши. Почему-то они и в филармонию тоже не ходят. Вот почему? Получается, (6) что-то в нас, (7) людях, (8) есть особое, (9) отличающее нас от других обитателей планеты. </a:t>
            </a:r>
          </a:p>
        </p:txBody>
      </p:sp>
      <p:graphicFrame>
        <p:nvGraphicFramePr>
          <p:cNvPr id="6" name="Таблица 5"/>
          <p:cNvGraphicFramePr>
            <a:graphicFrameLocks noGrp="1"/>
          </p:cNvGraphicFramePr>
          <p:nvPr>
            <p:extLst>
              <p:ext uri="{D42A27DB-BD31-4B8C-83A1-F6EECF244321}">
                <p14:modId xmlns:p14="http://schemas.microsoft.com/office/powerpoint/2010/main" val="3900702073"/>
              </p:ext>
            </p:extLst>
          </p:nvPr>
        </p:nvGraphicFramePr>
        <p:xfrm>
          <a:off x="1892714" y="4437112"/>
          <a:ext cx="6437980" cy="805688"/>
        </p:xfrm>
        <a:graphic>
          <a:graphicData uri="http://schemas.openxmlformats.org/drawingml/2006/table">
            <a:tbl>
              <a:tblPr firstRow="1" bandRow="1">
                <a:tableStyleId>{5C22544A-7EE6-4342-B048-85BDC9FD1C3A}</a:tableStyleId>
              </a:tblPr>
              <a:tblGrid>
                <a:gridCol w="1608991"/>
                <a:gridCol w="1609663"/>
                <a:gridCol w="1609663"/>
                <a:gridCol w="1609663"/>
              </a:tblGrid>
              <a:tr h="0">
                <a:tc>
                  <a:txBody>
                    <a:bodyPr/>
                    <a:lstStyle/>
                    <a:p>
                      <a:pPr algn="ctr">
                        <a:lnSpc>
                          <a:spcPct val="115000"/>
                        </a:lnSpc>
                        <a:spcAft>
                          <a:spcPts val="0"/>
                        </a:spcAft>
                      </a:pPr>
                      <a:r>
                        <a:rPr lang="ru-RU" sz="1600" dirty="0">
                          <a:effectLst/>
                        </a:rPr>
                        <a:t>Г (граница)</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effectLst/>
                        </a:rPr>
                        <a:t>П (перечисление)</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effectLst/>
                        </a:rPr>
                        <a:t>О (обособление)</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a:effectLst/>
                        </a:rPr>
                        <a:t>В (вводные и обращения)</a:t>
                      </a:r>
                      <a:endParaRPr lang="ru-RU" sz="14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ru-RU" sz="1600">
                          <a:effectLst/>
                        </a:rPr>
                        <a:t>2, 3, 4, 5</a:t>
                      </a:r>
                      <a:endParaRPr lang="ru-RU" sz="140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smtClean="0">
                          <a:effectLst/>
                          <a:latin typeface="+mn-lt"/>
                          <a:ea typeface="+mn-ea"/>
                          <a:cs typeface="+mn-cs"/>
                        </a:rPr>
                        <a:t>-</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effectLst/>
                        </a:rPr>
                        <a:t>7, </a:t>
                      </a:r>
                      <a:r>
                        <a:rPr lang="ru-RU" sz="1600" dirty="0" smtClean="0">
                          <a:effectLst/>
                        </a:rPr>
                        <a:t>8, 9</a:t>
                      </a:r>
                      <a:endParaRPr lang="ru-RU"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effectLst/>
                        </a:rPr>
                        <a:t>1, 6</a:t>
                      </a:r>
                      <a:endParaRPr lang="ru-RU"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85971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работы: 3</a:t>
            </a:r>
            <a:endParaRPr lang="ru-RU" dirty="0"/>
          </a:p>
        </p:txBody>
      </p:sp>
      <p:sp>
        <p:nvSpPr>
          <p:cNvPr id="3" name="Объект 2"/>
          <p:cNvSpPr>
            <a:spLocks noGrp="1"/>
          </p:cNvSpPr>
          <p:nvPr>
            <p:ph idx="1"/>
          </p:nvPr>
        </p:nvSpPr>
        <p:spPr>
          <a:xfrm>
            <a:off x="395536" y="620688"/>
            <a:ext cx="7543800" cy="3238128"/>
          </a:xfrm>
        </p:spPr>
        <p:txBody>
          <a:bodyPr/>
          <a:lstStyle/>
          <a:p>
            <a:r>
              <a:rPr lang="ru-RU" sz="3600" dirty="0" smtClean="0">
                <a:solidFill>
                  <a:srgbClr val="C00000"/>
                </a:solidFill>
              </a:rPr>
              <a:t>3 этап: уточняем позиции</a:t>
            </a:r>
          </a:p>
          <a:p>
            <a:pPr marL="0" indent="0" algn="ctr">
              <a:buNone/>
            </a:pPr>
            <a:r>
              <a:rPr lang="ru-RU" sz="3200" b="1" dirty="0" smtClean="0">
                <a:solidFill>
                  <a:schemeClr val="tx1"/>
                </a:solidFill>
              </a:rPr>
              <a:t>«Место засады»</a:t>
            </a:r>
          </a:p>
          <a:p>
            <a:pPr marL="0" indent="0">
              <a:buNone/>
            </a:pPr>
            <a:r>
              <a:rPr lang="ru-RU" dirty="0" smtClean="0"/>
              <a:t>В </a:t>
            </a:r>
            <a:r>
              <a:rPr lang="ru-RU" dirty="0"/>
              <a:t>предложениях бывают участки, </a:t>
            </a:r>
            <a:r>
              <a:rPr lang="ru-RU" dirty="0" smtClean="0"/>
              <a:t>где никогда не ставится запятая. Какие это участки? …</a:t>
            </a:r>
          </a:p>
          <a:p>
            <a:pPr marL="0" indent="0">
              <a:buNone/>
            </a:pPr>
            <a:endParaRPr lang="ru-RU" dirty="0"/>
          </a:p>
          <a:p>
            <a:pPr marL="0" indent="0">
              <a:buNone/>
            </a:pPr>
            <a:r>
              <a:rPr lang="ru-RU" dirty="0" smtClean="0"/>
              <a:t>А есть места, где запятая ставится всегда! Это…</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4509120"/>
            <a:ext cx="2705100" cy="1685925"/>
          </a:xfrm>
          <a:prstGeom prst="rect">
            <a:avLst/>
          </a:prstGeom>
        </p:spPr>
      </p:pic>
    </p:spTree>
    <p:extLst>
      <p:ext uri="{BB962C8B-B14F-4D97-AF65-F5344CB8AC3E}">
        <p14:creationId xmlns:p14="http://schemas.microsoft.com/office/powerpoint/2010/main" val="3140006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работы: 3</a:t>
            </a:r>
            <a:endParaRPr lang="ru-RU" dirty="0"/>
          </a:p>
        </p:txBody>
      </p:sp>
      <p:graphicFrame>
        <p:nvGraphicFramePr>
          <p:cNvPr id="7" name="Объект 3"/>
          <p:cNvGraphicFramePr>
            <a:graphicFrameLocks noGrp="1"/>
          </p:cNvGraphicFramePr>
          <p:nvPr>
            <p:ph idx="1"/>
            <p:extLst>
              <p:ext uri="{D42A27DB-BD31-4B8C-83A1-F6EECF244321}">
                <p14:modId xmlns:p14="http://schemas.microsoft.com/office/powerpoint/2010/main" val="3332702823"/>
              </p:ext>
            </p:extLst>
          </p:nvPr>
        </p:nvGraphicFramePr>
        <p:xfrm>
          <a:off x="762000" y="685800"/>
          <a:ext cx="7986464" cy="1519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1720" y="2060848"/>
            <a:ext cx="5934075" cy="3028950"/>
          </a:xfrm>
          <a:prstGeom prst="rect">
            <a:avLst/>
          </a:prstGeom>
        </p:spPr>
      </p:pic>
    </p:spTree>
    <p:extLst>
      <p:ext uri="{BB962C8B-B14F-4D97-AF65-F5344CB8AC3E}">
        <p14:creationId xmlns:p14="http://schemas.microsoft.com/office/powerpoint/2010/main" val="49630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работы: 4</a:t>
            </a:r>
            <a:endParaRPr lang="ru-RU" dirty="0"/>
          </a:p>
        </p:txBody>
      </p:sp>
      <p:sp>
        <p:nvSpPr>
          <p:cNvPr id="3" name="Объект 2"/>
          <p:cNvSpPr>
            <a:spLocks noGrp="1"/>
          </p:cNvSpPr>
          <p:nvPr>
            <p:ph idx="1"/>
          </p:nvPr>
        </p:nvSpPr>
        <p:spPr/>
        <p:txBody>
          <a:bodyPr/>
          <a:lstStyle/>
          <a:p>
            <a:r>
              <a:rPr lang="ru-RU" sz="3200" dirty="0" smtClean="0">
                <a:solidFill>
                  <a:srgbClr val="C00000"/>
                </a:solidFill>
              </a:rPr>
              <a:t>4 этап: конкретизируем </a:t>
            </a:r>
            <a:r>
              <a:rPr lang="ru-RU" sz="3200" dirty="0" err="1" smtClean="0">
                <a:solidFill>
                  <a:srgbClr val="C00000"/>
                </a:solidFill>
              </a:rPr>
              <a:t>пунктограммы</a:t>
            </a:r>
            <a:endParaRPr lang="ru-RU" sz="3200" dirty="0" smtClean="0">
              <a:solidFill>
                <a:srgbClr val="C00000"/>
              </a:solidFill>
            </a:endParaRPr>
          </a:p>
          <a:p>
            <a:pPr marL="0" indent="0" algn="ctr">
              <a:buNone/>
            </a:pPr>
            <a:r>
              <a:rPr lang="ru-RU" sz="2800" b="1" dirty="0" smtClean="0"/>
              <a:t>«Фоторобот»</a:t>
            </a:r>
          </a:p>
          <a:p>
            <a:pPr marL="0" indent="0">
              <a:buNone/>
            </a:pPr>
            <a:r>
              <a:rPr lang="ru-RU" dirty="0"/>
              <a:t>На этом этапе </a:t>
            </a:r>
            <a:r>
              <a:rPr lang="ru-RU" dirty="0" smtClean="0"/>
              <a:t>детально </a:t>
            </a:r>
            <a:r>
              <a:rPr lang="ru-RU" dirty="0"/>
              <a:t>прорабатываем </a:t>
            </a:r>
            <a:r>
              <a:rPr lang="ru-RU" dirty="0" smtClean="0"/>
              <a:t>каждое правило постановки запятой, изучаем </a:t>
            </a:r>
            <a:r>
              <a:rPr lang="ru-RU" dirty="0"/>
              <a:t>все </a:t>
            </a:r>
            <a:r>
              <a:rPr lang="ru-RU" dirty="0" smtClean="0"/>
              <a:t>исключения</a:t>
            </a:r>
            <a:r>
              <a:rPr lang="ru-RU" dirty="0"/>
              <a:t>, особые случаи.</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4005064"/>
            <a:ext cx="3238500" cy="2428875"/>
          </a:xfrm>
          <a:prstGeom prst="rect">
            <a:avLst/>
          </a:prstGeom>
        </p:spPr>
      </p:pic>
    </p:spTree>
    <p:extLst>
      <p:ext uri="{BB962C8B-B14F-4D97-AF65-F5344CB8AC3E}">
        <p14:creationId xmlns:p14="http://schemas.microsoft.com/office/powerpoint/2010/main" val="153540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работы: 4</a:t>
            </a:r>
            <a:endParaRPr lang="ru-RU" dirty="0"/>
          </a:p>
        </p:txBody>
      </p:sp>
      <p:sp>
        <p:nvSpPr>
          <p:cNvPr id="3" name="Объект 2"/>
          <p:cNvSpPr>
            <a:spLocks noGrp="1"/>
          </p:cNvSpPr>
          <p:nvPr>
            <p:ph idx="1"/>
          </p:nvPr>
        </p:nvSpPr>
        <p:spPr/>
        <p:txBody>
          <a:bodyPr/>
          <a:lstStyle/>
          <a:p>
            <a:r>
              <a:rPr lang="ru-RU" b="1" dirty="0" smtClean="0">
                <a:solidFill>
                  <a:srgbClr val="C00000"/>
                </a:solidFill>
              </a:rPr>
              <a:t>Мониторинг ошибок</a:t>
            </a:r>
          </a:p>
          <a:p>
            <a:pPr marL="0" indent="0">
              <a:buNone/>
            </a:pPr>
            <a:r>
              <a:rPr lang="ru-RU" dirty="0"/>
              <a:t>Ведем подсчет пунктуационных ошибок, группируя их по признакам. Например, в диктанте у тебя 4 О, 2 Г и 1 П, 1 шпион и два честных человека. Это значит, сделано 4 ошибки на обособление, 2 – на границу, 1 – на перечисление, а также поставлено 2 лишних запятых, одна нужная запятая пропущена. </a:t>
            </a:r>
            <a:endParaRPr lang="ru-RU" dirty="0"/>
          </a:p>
        </p:txBody>
      </p:sp>
    </p:spTree>
    <p:extLst>
      <p:ext uri="{BB962C8B-B14F-4D97-AF65-F5344CB8AC3E}">
        <p14:creationId xmlns:p14="http://schemas.microsoft.com/office/powerpoint/2010/main" val="224510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работы: 4</a:t>
            </a:r>
            <a:endParaRPr lang="ru-RU" dirty="0"/>
          </a:p>
        </p:txBody>
      </p:sp>
      <p:sp>
        <p:nvSpPr>
          <p:cNvPr id="3" name="Объект 2"/>
          <p:cNvSpPr>
            <a:spLocks noGrp="1"/>
          </p:cNvSpPr>
          <p:nvPr>
            <p:ph idx="1"/>
          </p:nvPr>
        </p:nvSpPr>
        <p:spPr/>
        <p:txBody>
          <a:bodyPr/>
          <a:lstStyle/>
          <a:p>
            <a:r>
              <a:rPr lang="ru-RU" b="1" dirty="0" smtClean="0">
                <a:solidFill>
                  <a:srgbClr val="C00000"/>
                </a:solidFill>
              </a:rPr>
              <a:t>Составляем схемы предложений, </a:t>
            </a:r>
          </a:p>
          <a:p>
            <a:r>
              <a:rPr lang="ru-RU" b="1" dirty="0" smtClean="0">
                <a:solidFill>
                  <a:srgbClr val="C00000"/>
                </a:solidFill>
              </a:rPr>
              <a:t>ищем ошибки в схемах</a:t>
            </a:r>
            <a:endParaRPr lang="ru-RU" b="1" dirty="0">
              <a:solidFill>
                <a:srgbClr val="C0000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1268760"/>
            <a:ext cx="1828804" cy="3499111"/>
          </a:xfrm>
          <a:prstGeom prst="rect">
            <a:avLst/>
          </a:prstGeom>
        </p:spPr>
      </p:pic>
    </p:spTree>
    <p:extLst>
      <p:ext uri="{BB962C8B-B14F-4D97-AF65-F5344CB8AC3E}">
        <p14:creationId xmlns:p14="http://schemas.microsoft.com/office/powerpoint/2010/main" val="38454716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96</TotalTime>
  <Words>514</Words>
  <Application>Microsoft Office PowerPoint</Application>
  <PresentationFormat>Экран (4:3)</PresentationFormat>
  <Paragraphs>63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NewsPrint</vt:lpstr>
      <vt:lpstr>Найти   и уничтожить:</vt:lpstr>
      <vt:lpstr>Этапы работы : 1</vt:lpstr>
      <vt:lpstr>Этапы работы: 2</vt:lpstr>
      <vt:lpstr>Этапы работы: 2</vt:lpstr>
      <vt:lpstr>Этапы работы: 3</vt:lpstr>
      <vt:lpstr>Этапы работы: 3</vt:lpstr>
      <vt:lpstr>Этапы работы: 4</vt:lpstr>
      <vt:lpstr>Этапы работы: 4</vt:lpstr>
      <vt:lpstr>Этапы работы: 4</vt:lpstr>
      <vt:lpstr>Чтобы избавиться от лишних запятых:</vt:lpstr>
      <vt:lpstr>Найти   и уничтожить: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Елена</cp:lastModifiedBy>
  <cp:revision>8</cp:revision>
  <dcterms:created xsi:type="dcterms:W3CDTF">2017-08-20T08:41:29Z</dcterms:created>
  <dcterms:modified xsi:type="dcterms:W3CDTF">2017-08-20T10:18:00Z</dcterms:modified>
</cp:coreProperties>
</file>